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75" r:id="rId2"/>
    <p:sldMasterId id="2147483676" r:id="rId3"/>
  </p:sldMasterIdLst>
  <p:notesMasterIdLst>
    <p:notesMasterId r:id="rId18"/>
  </p:notesMasterIdLst>
  <p:handoutMasterIdLst>
    <p:handoutMasterId r:id="rId19"/>
  </p:handoutMasterIdLst>
  <p:sldIdLst>
    <p:sldId id="1501" r:id="rId4"/>
    <p:sldId id="1510" r:id="rId5"/>
    <p:sldId id="1511" r:id="rId6"/>
    <p:sldId id="1502" r:id="rId7"/>
    <p:sldId id="1683" r:id="rId8"/>
    <p:sldId id="1625" r:id="rId9"/>
    <p:sldId id="1626" r:id="rId10"/>
    <p:sldId id="1627" r:id="rId11"/>
    <p:sldId id="1629" r:id="rId12"/>
    <p:sldId id="1684" r:id="rId13"/>
    <p:sldId id="1681" r:id="rId14"/>
    <p:sldId id="1685" r:id="rId15"/>
    <p:sldId id="1686" r:id="rId16"/>
    <p:sldId id="1680" r:id="rId17"/>
  </p:sldIdLst>
  <p:sldSz cx="9144000" cy="6858000" type="screen4x3"/>
  <p:notesSz cx="9296400" cy="70104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2" userDrawn="1">
          <p15:clr>
            <a:srgbClr val="A4A3A4"/>
          </p15:clr>
        </p15:guide>
        <p15:guide id="2" orient="horz" pos="289">
          <p15:clr>
            <a:srgbClr val="A4A3A4"/>
          </p15:clr>
        </p15:guide>
        <p15:guide id="3" orient="horz" pos="3168">
          <p15:clr>
            <a:srgbClr val="A4A3A4"/>
          </p15:clr>
        </p15:guide>
        <p15:guide id="4" orient="horz" pos="1248">
          <p15:clr>
            <a:srgbClr val="A4A3A4"/>
          </p15:clr>
        </p15:guide>
        <p15:guide id="5" orient="horz" pos="1104">
          <p15:clr>
            <a:srgbClr val="A4A3A4"/>
          </p15:clr>
        </p15:guide>
        <p15:guide id="6" orient="horz" pos="2640">
          <p15:clr>
            <a:srgbClr val="A4A3A4"/>
          </p15:clr>
        </p15:guide>
        <p15:guide id="7" pos="3901">
          <p15:clr>
            <a:srgbClr val="A4A3A4"/>
          </p15:clr>
        </p15:guide>
        <p15:guide id="8" pos="96" userDrawn="1">
          <p15:clr>
            <a:srgbClr val="A4A3A4"/>
          </p15:clr>
        </p15:guide>
        <p15:guide id="9" pos="336" userDrawn="1">
          <p15:clr>
            <a:srgbClr val="A4A3A4"/>
          </p15:clr>
        </p15:guide>
        <p15:guide id="10" pos="1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6" userDrawn="1">
          <p15:clr>
            <a:srgbClr val="A4A3A4"/>
          </p15:clr>
        </p15:guide>
        <p15:guide id="2" pos="292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F3300"/>
    <a:srgbClr val="FFFFCC"/>
    <a:srgbClr val="000099"/>
    <a:srgbClr val="CC9900"/>
    <a:srgbClr val="FFCCFF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8A0CA5-F012-419F-8F61-70335B92ABF0}" v="2" dt="2021-10-13T03:51:47.185"/>
    <p1510:client id="{A6EB2B6C-5084-4EF1-8DCD-76676AFF8251}" v="2" dt="2022-01-12T02:59:18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510" autoAdjust="0"/>
  </p:normalViewPr>
  <p:slideViewPr>
    <p:cSldViewPr snapToGrid="0">
      <p:cViewPr varScale="1">
        <p:scale>
          <a:sx n="119" d="100"/>
          <a:sy n="119" d="100"/>
        </p:scale>
        <p:origin x="1374" y="84"/>
      </p:cViewPr>
      <p:guideLst>
        <p:guide orient="horz" pos="512"/>
        <p:guide orient="horz" pos="289"/>
        <p:guide orient="horz" pos="3168"/>
        <p:guide orient="horz" pos="1248"/>
        <p:guide orient="horz" pos="1104"/>
        <p:guide orient="horz" pos="2640"/>
        <p:guide pos="3901"/>
        <p:guide pos="96"/>
        <p:guide pos="336"/>
        <p:guide pos="18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206"/>
        <p:guide pos="292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hi Mai" userId="S::wh1511001@wisol.co.kr::2f67640d-05e7-4c51-b927-e73b8ee422ef" providerId="AD" clId="Web-{A6EB2B6C-5084-4EF1-8DCD-76676AFF8251}"/>
    <pc:docChg chg="modSld">
      <pc:chgData name="Nguyen Thi Mai" userId="S::wh1511001@wisol.co.kr::2f67640d-05e7-4c51-b927-e73b8ee422ef" providerId="AD" clId="Web-{A6EB2B6C-5084-4EF1-8DCD-76676AFF8251}" dt="2022-01-12T02:59:18.476" v="1" actId="1076"/>
      <pc:docMkLst>
        <pc:docMk/>
      </pc:docMkLst>
      <pc:sldChg chg="modSp">
        <pc:chgData name="Nguyen Thi Mai" userId="S::wh1511001@wisol.co.kr::2f67640d-05e7-4c51-b927-e73b8ee422ef" providerId="AD" clId="Web-{A6EB2B6C-5084-4EF1-8DCD-76676AFF8251}" dt="2022-01-12T02:59:18.476" v="1" actId="1076"/>
        <pc:sldMkLst>
          <pc:docMk/>
          <pc:sldMk cId="13725891" sldId="1685"/>
        </pc:sldMkLst>
        <pc:spChg chg="mod">
          <ac:chgData name="Nguyen Thi Mai" userId="S::wh1511001@wisol.co.kr::2f67640d-05e7-4c51-b927-e73b8ee422ef" providerId="AD" clId="Web-{A6EB2B6C-5084-4EF1-8DCD-76676AFF8251}" dt="2022-01-12T02:59:18.476" v="1" actId="1076"/>
          <ac:spMkLst>
            <pc:docMk/>
            <pc:sldMk cId="13725891" sldId="1685"/>
            <ac:spMk id="8" creationId="{5163A31F-67AB-4047-A00E-632BB4231FE2}"/>
          </ac:spMkLst>
        </pc:spChg>
        <pc:graphicFrameChg chg="mod">
          <ac:chgData name="Nguyen Thi Mai" userId="S::wh1511001@wisol.co.kr::2f67640d-05e7-4c51-b927-e73b8ee422ef" providerId="AD" clId="Web-{A6EB2B6C-5084-4EF1-8DCD-76676AFF8251}" dt="2022-01-12T02:59:16.070" v="0" actId="1076"/>
          <ac:graphicFrameMkLst>
            <pc:docMk/>
            <pc:sldMk cId="13725891" sldId="1685"/>
            <ac:graphicFrameMk id="7" creationId="{00000000-0000-0000-0000-000000000000}"/>
          </ac:graphicFrameMkLst>
        </pc:graphicFrameChg>
      </pc:sldChg>
    </pc:docChg>
  </pc:docChgLst>
  <pc:docChgLst>
    <pc:chgData name="박재완" userId="S::w2080027@wisol.co.kr::3cc26016-d854-41ec-b634-a2ef5d42470a" providerId="AD" clId="Web-{568A0CA5-F012-419F-8F61-70335B92ABF0}"/>
    <pc:docChg chg="addSld delSld">
      <pc:chgData name="박재완" userId="S::w2080027@wisol.co.kr::3cc26016-d854-41ec-b634-a2ef5d42470a" providerId="AD" clId="Web-{568A0CA5-F012-419F-8F61-70335B92ABF0}" dt="2021-10-13T03:51:47.185" v="1"/>
      <pc:docMkLst>
        <pc:docMk/>
      </pc:docMkLst>
      <pc:sldChg chg="new del">
        <pc:chgData name="박재완" userId="S::w2080027@wisol.co.kr::3cc26016-d854-41ec-b634-a2ef5d42470a" providerId="AD" clId="Web-{568A0CA5-F012-419F-8F61-70335B92ABF0}" dt="2021-10-13T03:51:47.185" v="1"/>
        <pc:sldMkLst>
          <pc:docMk/>
          <pc:sldMk cId="2007907083" sldId="1643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r>
              <a:rPr kumimoji="1" lang="en-US" sz="1400" b="1" i="0" u="none" strike="noStrike" baseline="0" dirty="0">
                <a:effectLst/>
              </a:rPr>
              <a:t>Affect LOT </a:t>
            </a:r>
            <a:r>
              <a:rPr lang="en-US" b="1" dirty="0"/>
              <a:t>Yield, Defect Rate</a:t>
            </a:r>
            <a:endParaRPr lang="ko-KR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Sheet1!$I$2</c:f>
              <c:strCache>
                <c:ptCount val="1"/>
                <c:pt idx="0">
                  <c:v>Yield
[%]</c:v>
                </c:pt>
              </c:strCache>
            </c:strRef>
          </c:tx>
          <c:spPr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Sheet1!$C$3:$C$6</c:f>
              <c:strCache>
                <c:ptCount val="4"/>
                <c:pt idx="0">
                  <c:v>CNM073FFD00100</c:v>
                </c:pt>
                <c:pt idx="1">
                  <c:v>CNM073FFD00200</c:v>
                </c:pt>
                <c:pt idx="2">
                  <c:v>CNM045FFE00000</c:v>
                </c:pt>
                <c:pt idx="3">
                  <c:v>CNM045FFE00100</c:v>
                </c:pt>
              </c:strCache>
              <c:extLst/>
            </c:strRef>
          </c:cat>
          <c:val>
            <c:numRef>
              <c:f>Sheet1!$I$3:$I$6</c:f>
              <c:numCache>
                <c:formatCode>0.00%</c:formatCode>
                <c:ptCount val="4"/>
                <c:pt idx="0">
                  <c:v>0.96570766085974924</c:v>
                </c:pt>
                <c:pt idx="1">
                  <c:v>0.98231656104451404</c:v>
                </c:pt>
                <c:pt idx="2">
                  <c:v>0.97474885428996327</c:v>
                </c:pt>
                <c:pt idx="3">
                  <c:v>0.95595941746389612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B445-410F-8C23-6AEB596DA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891744480"/>
        <c:axId val="891759040"/>
      </c:barChart>
      <c:lineChart>
        <c:grouping val="standard"/>
        <c:varyColors val="0"/>
        <c:ser>
          <c:idx val="1"/>
          <c:order val="1"/>
          <c:tx>
            <c:strRef>
              <c:f>Sheet1!$L$2</c:f>
              <c:strCache>
                <c:ptCount val="1"/>
                <c:pt idx="0">
                  <c:v>P05D
[%]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Sheet1!$C$4:$C$6</c:f>
              <c:strCache>
                <c:ptCount val="3"/>
                <c:pt idx="0">
                  <c:v>CNM073FFD00200</c:v>
                </c:pt>
                <c:pt idx="1">
                  <c:v>CNM045FFE00000</c:v>
                </c:pt>
                <c:pt idx="2">
                  <c:v>CNM045FFE00100</c:v>
                </c:pt>
              </c:strCache>
              <c:extLst/>
            </c:strRef>
          </c:cat>
          <c:val>
            <c:numRef>
              <c:f>Sheet1!$L$3:$L$6</c:f>
              <c:numCache>
                <c:formatCode>0.00%</c:formatCode>
                <c:ptCount val="4"/>
                <c:pt idx="0">
                  <c:v>6.864569667754828E-4</c:v>
                </c:pt>
                <c:pt idx="1">
                  <c:v>6.2609757959838127E-4</c:v>
                </c:pt>
                <c:pt idx="2">
                  <c:v>5.4629882545752522E-4</c:v>
                </c:pt>
                <c:pt idx="3">
                  <c:v>1.9803790140759248E-4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1-B445-410F-8C23-6AEB596DAFB8}"/>
            </c:ext>
          </c:extLst>
        </c:ser>
        <c:ser>
          <c:idx val="2"/>
          <c:order val="2"/>
          <c:tx>
            <c:strRef>
              <c:f>Sheet1!$M$2</c:f>
              <c:strCache>
                <c:ptCount val="1"/>
                <c:pt idx="0">
                  <c:v>P10D
[%]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Sheet1!$C$4:$C$6</c:f>
              <c:strCache>
                <c:ptCount val="3"/>
                <c:pt idx="0">
                  <c:v>CNM073FFD00200</c:v>
                </c:pt>
                <c:pt idx="1">
                  <c:v>CNM045FFE00000</c:v>
                </c:pt>
                <c:pt idx="2">
                  <c:v>CNM045FFE00100</c:v>
                </c:pt>
              </c:strCache>
              <c:extLst/>
            </c:strRef>
          </c:cat>
          <c:val>
            <c:numRef>
              <c:f>Sheet1!$M$3:$M$6</c:f>
              <c:numCache>
                <c:formatCode>0.00%</c:formatCode>
                <c:ptCount val="4"/>
                <c:pt idx="0">
                  <c:v>3.4170302346157367E-3</c:v>
                </c:pt>
                <c:pt idx="1">
                  <c:v>3.0694052072993815E-3</c:v>
                </c:pt>
                <c:pt idx="2">
                  <c:v>4.5373152447722234E-3</c:v>
                </c:pt>
                <c:pt idx="3">
                  <c:v>4.356833830967034E-3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2-B445-410F-8C23-6AEB596DA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1739488"/>
        <c:axId val="891756128"/>
      </c:lineChart>
      <c:catAx>
        <c:axId val="89174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891759040"/>
        <c:crosses val="autoZero"/>
        <c:auto val="1"/>
        <c:lblAlgn val="ctr"/>
        <c:lblOffset val="100"/>
        <c:noMultiLvlLbl val="0"/>
      </c:catAx>
      <c:valAx>
        <c:axId val="891759040"/>
        <c:scaling>
          <c:orientation val="minMax"/>
          <c:max val="1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891744480"/>
        <c:crosses val="autoZero"/>
        <c:crossBetween val="between"/>
      </c:valAx>
      <c:valAx>
        <c:axId val="891756128"/>
        <c:scaling>
          <c:orientation val="minMax"/>
          <c:max val="1.0000000000000002E-2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891739488"/>
        <c:crosses val="max"/>
        <c:crossBetween val="between"/>
      </c:valAx>
      <c:catAx>
        <c:axId val="8917394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8917561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4036910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9491" y="1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8408"/>
            <a:ext cx="4036910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9491" y="6658408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77DE0932-8F81-4008-B0BA-FF5E1985BD0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2922534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4036910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9491" y="1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8775" y="527050"/>
            <a:ext cx="3498850" cy="26257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8608" y="3331660"/>
            <a:ext cx="7423669" cy="3151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8408"/>
            <a:ext cx="4036910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9491" y="6658408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1" tIns="45687" rIns="91371" bIns="45687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DB2F9A3E-5799-4662-9032-47332B597D3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976524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5259491" y="6658408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71" tIns="45687" rIns="91371" bIns="45687" anchor="b"/>
          <a:lstStyle/>
          <a:p>
            <a:pPr algn="r"/>
            <a:fld id="{409C625C-15EA-4ABE-8072-A1497677E612}" type="slidenum">
              <a:rPr lang="en-US" altLang="ko-KR" sz="1200">
                <a:latin typeface="굴림" charset="-127"/>
              </a:rPr>
              <a:pPr algn="r"/>
              <a:t>1</a:t>
            </a:fld>
            <a:endParaRPr lang="en-US" altLang="ko-KR" sz="1200">
              <a:latin typeface="굴림" charset="-127"/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5178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 txBox="1">
            <a:spLocks noGrp="1" noChangeArrowheads="1"/>
          </p:cNvSpPr>
          <p:nvPr/>
        </p:nvSpPr>
        <p:spPr bwMode="auto">
          <a:xfrm>
            <a:off x="5616576" y="6456363"/>
            <a:ext cx="43084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63" tIns="45683" rIns="91363" bIns="45683" anchor="b"/>
          <a:lstStyle/>
          <a:p>
            <a:pPr algn="r"/>
            <a:fld id="{CEB0007B-D698-4095-BA6C-A04372C56319}" type="slidenum">
              <a:rPr lang="en-US" altLang="ko-KR" sz="1200">
                <a:latin typeface="굴림" pitchFamily="50" charset="-127"/>
              </a:rPr>
              <a:pPr algn="r"/>
              <a:t>2</a:t>
            </a:fld>
            <a:endParaRPr lang="en-US" altLang="ko-KR" sz="1200">
              <a:latin typeface="굴림" pitchFamily="50" charset="-127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1113480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 txBox="1">
            <a:spLocks noGrp="1" noChangeArrowheads="1"/>
          </p:cNvSpPr>
          <p:nvPr/>
        </p:nvSpPr>
        <p:spPr bwMode="auto">
          <a:xfrm>
            <a:off x="5616576" y="6456363"/>
            <a:ext cx="43084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63" tIns="45683" rIns="91363" bIns="45683" anchor="b"/>
          <a:lstStyle/>
          <a:p>
            <a:pPr algn="r"/>
            <a:fld id="{CEB0007B-D698-4095-BA6C-A04372C56319}" type="slidenum">
              <a:rPr lang="en-US" altLang="ko-KR" sz="1200">
                <a:latin typeface="굴림" pitchFamily="50" charset="-127"/>
              </a:rPr>
              <a:pPr algn="r"/>
              <a:t>3</a:t>
            </a:fld>
            <a:endParaRPr lang="en-US" altLang="ko-KR" sz="1200">
              <a:latin typeface="굴림" pitchFamily="50" charset="-127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3452697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 txBox="1">
            <a:spLocks noGrp="1" noChangeArrowheads="1"/>
          </p:cNvSpPr>
          <p:nvPr/>
        </p:nvSpPr>
        <p:spPr bwMode="auto">
          <a:xfrm>
            <a:off x="5259491" y="6658408"/>
            <a:ext cx="4035415" cy="350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71" tIns="45687" rIns="91371" bIns="45687" anchor="b"/>
          <a:lstStyle/>
          <a:p>
            <a:pPr algn="r"/>
            <a:fld id="{5A6A316C-460F-4EEB-8190-70F2C8DE2DCE}" type="slidenum">
              <a:rPr lang="en-US" altLang="ko-KR" sz="1200">
                <a:latin typeface="굴림" charset="-127"/>
              </a:rPr>
              <a:pPr algn="r"/>
              <a:t>4</a:t>
            </a:fld>
            <a:endParaRPr lang="en-US" altLang="ko-KR" sz="1200">
              <a:latin typeface="굴림" charset="-127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2569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63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 txBox="1">
            <a:spLocks noGrp="1" noChangeArrowheads="1"/>
          </p:cNvSpPr>
          <p:nvPr/>
        </p:nvSpPr>
        <p:spPr bwMode="auto">
          <a:xfrm>
            <a:off x="5789932" y="6745859"/>
            <a:ext cx="4441457" cy="354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706" tIns="47355" rIns="94706" bIns="47355" anchor="b"/>
          <a:lstStyle/>
          <a:p>
            <a:pPr algn="r"/>
            <a:fld id="{CEB0007B-D698-4095-BA6C-A04372C56319}" type="slidenum">
              <a:rPr lang="en-US" altLang="ko-KR" sz="1200">
                <a:latin typeface="굴림" pitchFamily="50" charset="-127"/>
              </a:rPr>
              <a:pPr algn="r"/>
              <a:t>11</a:t>
            </a:fld>
            <a:endParaRPr lang="en-US" altLang="ko-KR" sz="1200" dirty="0">
              <a:latin typeface="굴림" pitchFamily="50" charset="-127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1769342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18275" y="0"/>
            <a:ext cx="2168525" cy="612616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700" y="0"/>
            <a:ext cx="6353175" cy="61261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700" y="0"/>
            <a:ext cx="8337550" cy="66198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ko-KR" alt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12700" y="0"/>
            <a:ext cx="8674100" cy="61261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18275" y="0"/>
            <a:ext cx="2168525" cy="612616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700" y="0"/>
            <a:ext cx="6353175" cy="61261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제목, 내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700" y="0"/>
            <a:ext cx="8337550" cy="66198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18275" y="0"/>
            <a:ext cx="2168525" cy="612616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700" y="0"/>
            <a:ext cx="6353175" cy="61261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0" y="6527800"/>
            <a:ext cx="914400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6" cstate="print">
            <a:lum bright="12000" contrast="30000"/>
          </a:blip>
          <a:srcRect/>
          <a:stretch>
            <a:fillRect/>
          </a:stretch>
        </p:blipFill>
        <p:spPr bwMode="auto">
          <a:xfrm>
            <a:off x="0" y="0"/>
            <a:ext cx="9144000" cy="67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4" name="AutoShape 6"/>
          <p:cNvSpPr>
            <a:spLocks noChangeArrowheads="1"/>
          </p:cNvSpPr>
          <p:nvPr/>
        </p:nvSpPr>
        <p:spPr bwMode="auto">
          <a:xfrm>
            <a:off x="4352925" y="6659563"/>
            <a:ext cx="685800" cy="228600"/>
          </a:xfrm>
          <a:prstGeom prst="bevel">
            <a:avLst>
              <a:gd name="adj" fmla="val 26389"/>
            </a:avLst>
          </a:prstGeom>
          <a:noFill/>
          <a:ln>
            <a:noFill/>
          </a:ln>
          <a:effectLst>
            <a:prstShdw prst="shdw17" dist="17961" dir="2700000">
              <a:srgbClr val="000099"/>
            </a:prstShdw>
          </a:effectLst>
        </p:spPr>
        <p:txBody>
          <a:bodyPr wrap="none" anchor="b"/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pPr algn="ctr" latinLnBrk="0">
              <a:defRPr/>
            </a:pPr>
            <a:fld id="{437E433D-D513-4A43-918E-08F64BC6F76C}" type="slidenum">
              <a:rPr kumimoji="0" lang="en-US" altLang="ko-KR" sz="1200" b="1" smtClean="0">
                <a:solidFill>
                  <a:schemeClr val="bg1"/>
                </a:solidFill>
                <a:ea typeface="견고딕" pitchFamily="18" charset="-127"/>
              </a:rPr>
              <a:pPr algn="ctr" latinLnBrk="0">
                <a:defRPr/>
              </a:pPr>
              <a:t>‹#›</a:t>
            </a:fld>
            <a:endParaRPr kumimoji="0" lang="en-US" altLang="ko-KR" sz="1200" b="1">
              <a:solidFill>
                <a:schemeClr val="bg1"/>
              </a:solidFill>
              <a:ea typeface="견고딕" pitchFamily="18" charset="-127"/>
            </a:endParaRPr>
          </a:p>
        </p:txBody>
      </p:sp>
      <p:sp>
        <p:nvSpPr>
          <p:cNvPr id="16389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2700" y="0"/>
            <a:ext cx="8337550" cy="66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HY견고딕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6527800"/>
            <a:ext cx="914400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5" cstate="print">
            <a:lum bright="12000" contrast="30000"/>
          </a:blip>
          <a:srcRect/>
          <a:stretch>
            <a:fillRect/>
          </a:stretch>
        </p:blipFill>
        <p:spPr bwMode="auto">
          <a:xfrm>
            <a:off x="0" y="0"/>
            <a:ext cx="9144000" cy="67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8" name="AutoShape 4"/>
          <p:cNvSpPr>
            <a:spLocks noChangeArrowheads="1"/>
          </p:cNvSpPr>
          <p:nvPr/>
        </p:nvSpPr>
        <p:spPr bwMode="auto">
          <a:xfrm>
            <a:off x="4352925" y="6621463"/>
            <a:ext cx="685800" cy="228600"/>
          </a:xfrm>
          <a:prstGeom prst="bevel">
            <a:avLst>
              <a:gd name="adj" fmla="val 26389"/>
            </a:avLst>
          </a:prstGeom>
          <a:noFill/>
          <a:ln>
            <a:noFill/>
          </a:ln>
          <a:effectLst>
            <a:prstShdw prst="shdw17" dist="17961" dir="2700000">
              <a:srgbClr val="000099"/>
            </a:prstShdw>
          </a:effectLst>
        </p:spPr>
        <p:txBody>
          <a:bodyPr wrap="none" anchor="b"/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pPr algn="ctr" latinLnBrk="0">
              <a:defRPr/>
            </a:pPr>
            <a:fld id="{392856E2-AAC8-4586-83B0-2FE75FA192A4}" type="slidenum">
              <a:rPr kumimoji="0" lang="en-US" altLang="ko-KR" sz="1200" b="1" smtClean="0">
                <a:solidFill>
                  <a:schemeClr val="bg1"/>
                </a:solidFill>
                <a:ea typeface="견고딕" pitchFamily="18" charset="-127"/>
              </a:rPr>
              <a:pPr algn="ctr" latinLnBrk="0">
                <a:defRPr/>
              </a:pPr>
              <a:t>‹#›</a:t>
            </a:fld>
            <a:r>
              <a:rPr kumimoji="0" lang="en-US" altLang="ko-KR" sz="1200" b="1">
                <a:solidFill>
                  <a:schemeClr val="bg1"/>
                </a:solidFill>
                <a:ea typeface="견고딕" pitchFamily="18" charset="-127"/>
              </a:rPr>
              <a:t>/11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2700" y="0"/>
            <a:ext cx="8337550" cy="66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2072585" name="Rectangle 9"/>
          <p:cNvSpPr>
            <a:spLocks noChangeArrowheads="1"/>
          </p:cNvSpPr>
          <p:nvPr/>
        </p:nvSpPr>
        <p:spPr bwMode="auto">
          <a:xfrm>
            <a:off x="6686550" y="6527800"/>
            <a:ext cx="2474913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r>
              <a:rPr lang="en-US" altLang="ko-KR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견고딕" pitchFamily="18" charset="-127"/>
                <a:ea typeface="HY견고딕" pitchFamily="18" charset="-127"/>
              </a:rPr>
              <a:t>㈜WiSoL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6527800"/>
            <a:ext cx="914400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4" cstate="print">
            <a:lum bright="12000" contrast="30000"/>
          </a:blip>
          <a:srcRect/>
          <a:stretch>
            <a:fillRect/>
          </a:stretch>
        </p:blipFill>
        <p:spPr bwMode="auto">
          <a:xfrm>
            <a:off x="0" y="0"/>
            <a:ext cx="9144000" cy="67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AutoShape 6"/>
          <p:cNvSpPr>
            <a:spLocks noChangeArrowheads="1"/>
          </p:cNvSpPr>
          <p:nvPr/>
        </p:nvSpPr>
        <p:spPr bwMode="auto">
          <a:xfrm>
            <a:off x="4352925" y="6710363"/>
            <a:ext cx="685800" cy="228600"/>
          </a:xfrm>
          <a:prstGeom prst="bevel">
            <a:avLst>
              <a:gd name="adj" fmla="val 26389"/>
            </a:avLst>
          </a:prstGeom>
          <a:noFill/>
          <a:ln>
            <a:noFill/>
          </a:ln>
          <a:effectLst>
            <a:prstShdw prst="shdw17" dist="17961" dir="2700000">
              <a:srgbClr val="000099"/>
            </a:prstShdw>
          </a:effectLst>
        </p:spPr>
        <p:txBody>
          <a:bodyPr wrap="none" anchor="b"/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pPr algn="ctr" latinLnBrk="0">
              <a:defRPr/>
            </a:pPr>
            <a:fld id="{4A21921D-6E78-41AC-B88E-5833A2FB8694}" type="slidenum">
              <a:rPr kumimoji="0" lang="en-US" altLang="ko-KR" sz="1200" b="1" smtClean="0">
                <a:solidFill>
                  <a:schemeClr val="bg1"/>
                </a:solidFill>
                <a:ea typeface="견고딕" pitchFamily="18" charset="-127"/>
              </a:rPr>
              <a:pPr algn="ctr" latinLnBrk="0">
                <a:defRPr/>
              </a:pPr>
              <a:t>‹#›</a:t>
            </a:fld>
            <a:r>
              <a:rPr kumimoji="0" lang="en-US" altLang="ko-KR" sz="1200" b="1">
                <a:solidFill>
                  <a:schemeClr val="bg1"/>
                </a:solidFill>
                <a:ea typeface="견고딕" pitchFamily="18" charset="-127"/>
              </a:rPr>
              <a:t>/11</a:t>
            </a:r>
          </a:p>
        </p:txBody>
      </p:sp>
      <p:sp>
        <p:nvSpPr>
          <p:cNvPr id="18437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2700" y="0"/>
            <a:ext cx="8337550" cy="66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2072585" name="Rectangle 9"/>
          <p:cNvSpPr>
            <a:spLocks noChangeArrowheads="1"/>
          </p:cNvSpPr>
          <p:nvPr/>
        </p:nvSpPr>
        <p:spPr bwMode="auto">
          <a:xfrm>
            <a:off x="6686550" y="6527800"/>
            <a:ext cx="2474913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r>
              <a:rPr lang="en-US" altLang="ko-KR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견고딕" pitchFamily="18" charset="-127"/>
                <a:ea typeface="HY견고딕" pitchFamily="18" charset="-127"/>
              </a:rPr>
              <a:t>㈜WiSoL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5"/>
          <p:cNvSpPr>
            <a:spLocks noChangeArrowheads="1"/>
          </p:cNvSpPr>
          <p:nvPr/>
        </p:nvSpPr>
        <p:spPr bwMode="auto">
          <a:xfrm rot="10793536" flipV="1">
            <a:off x="513" y="2482380"/>
            <a:ext cx="9144000" cy="584775"/>
          </a:xfrm>
          <a:prstGeom prst="rect">
            <a:avLst/>
          </a:prstGeom>
          <a:solidFill>
            <a:srgbClr val="FFFFFF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zh-CN" sz="3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SFH881CA402</a:t>
            </a:r>
            <a:r>
              <a:rPr lang="en-US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Analysis Report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 rot="10793536" flipV="1">
            <a:off x="-339" y="5734884"/>
            <a:ext cx="9144000" cy="369332"/>
          </a:xfrm>
          <a:prstGeom prst="rect">
            <a:avLst/>
          </a:prstGeom>
          <a:solidFill>
            <a:srgbClr val="FFFFFF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Wisol Hanoi </a:t>
            </a:r>
            <a:r>
              <a:rPr lang="en-US" altLang="ko-KR" b="1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Co.,Ltd</a:t>
            </a:r>
            <a:endParaRPr lang="en-US" altLang="ko-KR" b="1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917" y="4573437"/>
            <a:ext cx="3279488" cy="102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3961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98"/>
          <p:cNvSpPr>
            <a:spLocks noChangeArrowheads="1"/>
          </p:cNvSpPr>
          <p:nvPr/>
        </p:nvSpPr>
        <p:spPr bwMode="auto">
          <a:xfrm>
            <a:off x="152400" y="819399"/>
            <a:ext cx="6445624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■ De-cap 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分析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sym typeface="HY태고딕" charset="-127"/>
            </a:endParaRPr>
          </a:p>
        </p:txBody>
      </p:sp>
      <p:sp>
        <p:nvSpPr>
          <p:cNvPr id="12" name="Rectangle 398">
            <a:extLst>
              <a:ext uri="{FF2B5EF4-FFF2-40B4-BE49-F238E27FC236}">
                <a16:creationId xmlns:a16="http://schemas.microsoft.com/office/drawing/2014/main" id="{D7DF185B-2826-4D84-9065-653DEC09F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727" y="1154366"/>
            <a:ext cx="4540577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1)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 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分析失败（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De-cap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时，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Chip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破损）</a:t>
            </a:r>
            <a:endParaRPr lang="en-US" altLang="zh-CN" sz="1600" b="1" dirty="0">
              <a:latin typeface="맑은 고딕" panose="020B0503020000020004" pitchFamily="50" charset="-127"/>
              <a:ea typeface="맑은 고딕" panose="020B0503020000020004" pitchFamily="50" charset="-127"/>
              <a:sym typeface="HY태고딕" charset="-127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  - Bump 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焊接状态良好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sym typeface="HY태고딕" charset="-127"/>
            </a:endParaRP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26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27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28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18400" t="20667" r="34700" b="16400"/>
          <a:stretch/>
        </p:blipFill>
        <p:spPr>
          <a:xfrm>
            <a:off x="528727" y="1800229"/>
            <a:ext cx="3841808" cy="28997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l="13213" t="20852" r="31410" b="9971"/>
          <a:stretch/>
        </p:blipFill>
        <p:spPr>
          <a:xfrm>
            <a:off x="4568948" y="1800229"/>
            <a:ext cx="4126830" cy="2899787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727255" y="4746058"/>
            <a:ext cx="1444752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200" dirty="0"/>
              <a:t>Chip</a:t>
            </a:r>
            <a:endParaRPr lang="zh-CN" altLang="en-US" sz="1200" dirty="0"/>
          </a:p>
        </p:txBody>
      </p:sp>
      <p:sp>
        <p:nvSpPr>
          <p:cNvPr id="30" name="文本框 29"/>
          <p:cNvSpPr txBox="1"/>
          <p:nvPr/>
        </p:nvSpPr>
        <p:spPr>
          <a:xfrm>
            <a:off x="5909987" y="4746058"/>
            <a:ext cx="1444752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200" dirty="0"/>
              <a:t>Ceramic PKG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13256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623831"/>
              </p:ext>
            </p:extLst>
          </p:nvPr>
        </p:nvGraphicFramePr>
        <p:xfrm>
          <a:off x="462736" y="1384089"/>
          <a:ext cx="8500032" cy="4306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60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Items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Result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rgbClr val="1F4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Phenomenon analysis </a:t>
                      </a:r>
                      <a:endParaRPr lang="ko-KR" alt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n-CL" altLang="ko-KR" sz="140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 Problem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lang="ko-KR" alt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X-Ray</a:t>
                      </a:r>
                      <a:endParaRPr lang="ko-KR" altLang="en-US" sz="1400" b="1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맑은 고딕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n-CL" altLang="ko-KR" sz="140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 Problem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8925" indent="-288925">
                        <a:spcBef>
                          <a:spcPct val="20000"/>
                        </a:spcBef>
                        <a:buClr>
                          <a:schemeClr val="tx2"/>
                        </a:buClr>
                        <a:tabLst>
                          <a:tab pos="384175" algn="l"/>
                        </a:tabLst>
                      </a:pP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  <a:sym typeface="HY태고딕" charset="-127"/>
                        </a:rPr>
                        <a:t>Frequency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n-CL" altLang="ko-KR" sz="1400" dirty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RF Fail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C Value</a:t>
                      </a: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1400" b="1" dirty="0"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analysis</a:t>
                      </a:r>
                      <a:endParaRPr lang="en-US" altLang="ko-KR" sz="1400" b="1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맑은 고딕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n-CL" altLang="ko-KR" sz="1400" baseline="0" dirty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Fail</a:t>
                      </a:r>
                      <a:endParaRPr lang="arn-CL" altLang="ko-KR" sz="14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7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Decap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맑은 고딕" pitchFamily="50" charset="-127"/>
                          <a:cs typeface="Times New Roman" panose="02020603050405020304" pitchFamily="18" charset="0"/>
                        </a:rPr>
                        <a:t>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分析失败</a:t>
                      </a:r>
                      <a:endParaRPr lang="arn-CL" altLang="ko-KR" sz="14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ectangle 398"/>
          <p:cNvSpPr>
            <a:spLocks noChangeArrowheads="1"/>
          </p:cNvSpPr>
          <p:nvPr/>
        </p:nvSpPr>
        <p:spPr bwMode="auto">
          <a:xfrm>
            <a:off x="273050" y="838200"/>
            <a:ext cx="2747963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■ </a:t>
            </a:r>
            <a:r>
              <a:rPr lang="en-US" altLang="zh-CN" sz="1600" b="1" dirty="0">
                <a:latin typeface="맑은 고딕" pitchFamily="50" charset="-127"/>
                <a:ea typeface="맑은 고딕" pitchFamily="50" charset="-127"/>
                <a:cs typeface="Arial" pitchFamily="34" charset="0"/>
                <a:sym typeface="HY태고딕" charset="-127"/>
              </a:rPr>
              <a:t>Analysis Summary</a:t>
            </a:r>
            <a:endParaRPr lang="en-US" altLang="ko-KR" sz="160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12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13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14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091886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2800" b="1" ker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Containment Action</a:t>
            </a:r>
          </a:p>
        </p:txBody>
      </p:sp>
      <p:grpSp>
        <p:nvGrpSpPr>
          <p:cNvPr id="3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4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5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sz="1700" b="1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8" name="Rectangle 398">
            <a:extLst>
              <a:ext uri="{FF2B5EF4-FFF2-40B4-BE49-F238E27FC236}">
                <a16:creationId xmlns:a16="http://schemas.microsoft.com/office/drawing/2014/main" id="{5163A31F-67AB-4047-A00E-632BB4231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482" y="687909"/>
            <a:ext cx="8820764" cy="479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■ Affect LOT: </a:t>
            </a:r>
            <a:r>
              <a:rPr lang="zh-CN" altLang="en-US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按照</a:t>
            </a:r>
            <a:r>
              <a:rPr lang="en-US" altLang="zh-CN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Marking </a:t>
            </a:r>
            <a:r>
              <a:rPr lang="zh-CN" altLang="en-US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基准 </a:t>
            </a:r>
            <a:r>
              <a:rPr lang="en-US" altLang="zh-CN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280K</a:t>
            </a:r>
            <a:r>
              <a:rPr lang="zh-CN" altLang="en-US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，其中</a:t>
            </a:r>
            <a:r>
              <a:rPr lang="en-US" altLang="zh-CN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vivo 210K</a:t>
            </a:r>
            <a:endParaRPr lang="en-US" altLang="zh-CN" sz="120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  - 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邀请临时隔离 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210K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，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Lot List 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如下；</a:t>
            </a:r>
            <a:endParaRPr lang="en-US" altLang="zh-CN" sz="120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  - 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另外 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CNM073FFD00104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（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VOC Lot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）残量 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Reel 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发送给天津</a:t>
            </a:r>
            <a:r>
              <a:rPr lang="en-US" altLang="zh-CN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Retest </a:t>
            </a:r>
            <a:r>
              <a:rPr lang="zh-CN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及继续分析</a:t>
            </a:r>
            <a:endParaRPr lang="en-US" altLang="zh-CN" sz="120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653167"/>
              </p:ext>
            </p:extLst>
          </p:nvPr>
        </p:nvGraphicFramePr>
        <p:xfrm>
          <a:off x="436951" y="1519716"/>
          <a:ext cx="8412483" cy="4944498"/>
        </p:xfrm>
        <a:graphic>
          <a:graphicData uri="http://schemas.openxmlformats.org/drawingml/2006/table">
            <a:tbl>
              <a:tblPr/>
              <a:tblGrid>
                <a:gridCol w="11155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55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5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94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35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27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2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173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599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Lot ID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Reel ID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Rework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Q'Ty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Marking No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Customer Name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Ship Reel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宋体" panose="02010600030101010101" pitchFamily="2" charset="-122"/>
                        </a:rPr>
                        <a:t>Remark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CNM073FFD00100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CNM045FF800107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0" i="0" u="sng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err="1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RmIo</a:t>
                      </a:r>
                      <a:r>
                        <a:rPr lang="en-US" sz="1050" b="0" i="0" u="none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E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RHFFP0000Z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RHFFP0000X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CNM073FFD00102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RHFFP0000W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CNM073FFD00103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RHFFP0000V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FF33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CNM073FFD00104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CNM073FFD00105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RHFFP0000Y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CNM073FFD00106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RHFFP0003D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CNM073FFD00200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CNM045FFC00007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RmIo E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RHFFT0003H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RHFFT0003F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CNM073FFD00202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RHFFT0003E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CNM073FFD00203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RHFFT0003J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CNM073FFD00204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RHFFT0003G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CNM073FFD00205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RHFFT0003I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CNM073FFD00206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SUNNY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RHFFT0002Y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CNM045FFE00000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CNM045FFC00107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RmIo E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RHFFP00014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RHFFP00013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CNM045FFE00002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RHFFP00015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CNM045FFE00003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RHFFP00016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CNM045FFE00004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CNM045FFE00005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RHFFP00012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CNM045FFE00006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0" i="0" u="sng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RHFFP00039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sng" strike="noStrike" dirty="0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CNM045FFE00100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CNM073FFM00007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>
                          <a:solidFill>
                            <a:srgbClr val="201F35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RmIo E</a:t>
                      </a:r>
                    </a:p>
                  </a:txBody>
                  <a:tcPr marL="4962" marR="4962" marT="4962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6F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RHFFQ000CE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RHFFQ000CH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CNM045FFE00102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RHFFQ000CG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CNM045FFE00103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RHFFQ000CI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CNM045FFE00104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RHFFQ000CD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59915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CNM045FFE00105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RHFFQ000CF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315232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CNM045FFE00106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CTM038FFQ00001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10,000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UASCENT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RHFLA0008A</a:t>
                      </a: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:COVER TAPE DEFECT:</a:t>
                      </a:r>
                    </a:p>
                    <a:p>
                      <a:pPr algn="ctr" rtl="0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: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34" charset="-127"/>
                          <a:ea typeface="굴림" panose="020B0600000101010101" pitchFamily="34" charset="-127"/>
                        </a:rPr>
                        <a:t>包装盖带不良</a:t>
                      </a:r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4962" marR="4962" marT="4962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2800" b="1" ker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Containment Action</a:t>
            </a:r>
          </a:p>
        </p:txBody>
      </p:sp>
      <p:grpSp>
        <p:nvGrpSpPr>
          <p:cNvPr id="3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4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5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sz="1700" b="1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8" name="Rectangle 398">
            <a:extLst>
              <a:ext uri="{FF2B5EF4-FFF2-40B4-BE49-F238E27FC236}">
                <a16:creationId xmlns:a16="http://schemas.microsoft.com/office/drawing/2014/main" id="{5163A31F-67AB-4047-A00E-632BB4231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482" y="687909"/>
            <a:ext cx="8820764" cy="479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■ Affect LOT Yield, O/S Defect</a:t>
            </a:r>
            <a:r>
              <a:rPr lang="ko-KR" altLang="en-US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 </a:t>
            </a:r>
            <a:r>
              <a:rPr lang="en-US" altLang="ko-KR" sz="16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rate Status</a:t>
            </a:r>
            <a:endParaRPr lang="en-US" altLang="zh-CN" sz="120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480516A2-E050-4C5B-9D87-C2940590BF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142800"/>
              </p:ext>
            </p:extLst>
          </p:nvPr>
        </p:nvGraphicFramePr>
        <p:xfrm>
          <a:off x="216482" y="1073617"/>
          <a:ext cx="8500798" cy="4710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D69C03AD-090F-4804-B7AA-F4CD33E3633F}"/>
              </a:ext>
            </a:extLst>
          </p:cNvPr>
          <p:cNvSpPr/>
          <p:nvPr/>
        </p:nvSpPr>
        <p:spPr bwMode="auto">
          <a:xfrm>
            <a:off x="1233182" y="2088859"/>
            <a:ext cx="1090568" cy="3695524"/>
          </a:xfrm>
          <a:prstGeom prst="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158D36-1761-403A-B6DD-2C9D095D34BC}"/>
              </a:ext>
            </a:extLst>
          </p:cNvPr>
          <p:cNvSpPr txBox="1"/>
          <p:nvPr/>
        </p:nvSpPr>
        <p:spPr>
          <a:xfrm>
            <a:off x="1410416" y="1834943"/>
            <a:ext cx="7585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Issue Lot</a:t>
            </a:r>
          </a:p>
        </p:txBody>
      </p:sp>
      <p:sp>
        <p:nvSpPr>
          <p:cNvPr id="12" name="Rectangle 398">
            <a:extLst>
              <a:ext uri="{FF2B5EF4-FFF2-40B4-BE49-F238E27FC236}">
                <a16:creationId xmlns:a16="http://schemas.microsoft.com/office/drawing/2014/main" id="{727DBB14-7783-43AC-A3F8-E4409362E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263" y="5930110"/>
            <a:ext cx="5580311" cy="4799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※ Keep Sample </a:t>
            </a:r>
            <a:r>
              <a:rPr lang="ko-KR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분석 진행 시 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VOC </a:t>
            </a:r>
            <a:r>
              <a:rPr lang="ko-KR" altLang="en-US" sz="1200" b="1" dirty="0">
                <a:latin typeface="맑은 고딕" pitchFamily="50" charset="-127"/>
                <a:ea typeface="맑은 고딕" pitchFamily="50" charset="-127"/>
                <a:sym typeface="HY태고딕" charset="-127"/>
              </a:rPr>
              <a:t>불량 유형과 동일 유형 파형 없음</a:t>
            </a:r>
            <a:endParaRPr lang="en-US" altLang="zh-CN" sz="1050" b="1" dirty="0">
              <a:latin typeface="맑은 고딕" pitchFamily="50" charset="-127"/>
              <a:ea typeface="맑은 고딕" pitchFamily="50" charset="-127"/>
              <a:sym typeface="HY태고딕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659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Box 2"/>
          <p:cNvSpPr txBox="1">
            <a:spLocks noChangeArrowheads="1"/>
          </p:cNvSpPr>
          <p:nvPr/>
        </p:nvSpPr>
        <p:spPr bwMode="auto">
          <a:xfrm>
            <a:off x="0" y="2798763"/>
            <a:ext cx="9144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742950" indent="-285750"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600200" indent="-228600"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57400" indent="-228600"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pPr algn="ctr"/>
            <a:r>
              <a:rPr lang="en-US" altLang="en-US" sz="600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4182629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2"/>
          <p:cNvSpPr txBox="1">
            <a:spLocks noChangeArrowheads="1"/>
          </p:cNvSpPr>
          <p:nvPr/>
        </p:nvSpPr>
        <p:spPr bwMode="auto">
          <a:xfrm>
            <a:off x="0" y="0"/>
            <a:ext cx="9144000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marR="0" lvl="0" indent="-800100" algn="l" defTabSz="703263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Contents</a:t>
            </a:r>
            <a:endParaRPr kumimoji="1" lang="ko-KR" altLang="en-US" sz="36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53" name="Line 3"/>
          <p:cNvSpPr>
            <a:spLocks noChangeShapeType="1"/>
          </p:cNvSpPr>
          <p:nvPr/>
        </p:nvSpPr>
        <p:spPr bwMode="auto">
          <a:xfrm>
            <a:off x="2060198" y="1840234"/>
            <a:ext cx="4762500" cy="1587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54" name="Rectangle 4"/>
          <p:cNvSpPr>
            <a:spLocks noChangeArrowheads="1"/>
          </p:cNvSpPr>
          <p:nvPr/>
        </p:nvSpPr>
        <p:spPr bwMode="auto">
          <a:xfrm>
            <a:off x="2036386" y="1522734"/>
            <a:ext cx="4073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pPr defTabSz="801688" eaLnBrk="0" hangingPunct="0"/>
            <a:r>
              <a:rPr kumimoji="0" lang="en-US" altLang="ko-KR" b="1"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Team Member</a:t>
            </a:r>
            <a:endParaRPr kumimoji="0" lang="en-US" altLang="ko-KR"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sp>
        <p:nvSpPr>
          <p:cNvPr id="55" name="Line 22"/>
          <p:cNvSpPr>
            <a:spLocks noChangeShapeType="1"/>
          </p:cNvSpPr>
          <p:nvPr/>
        </p:nvSpPr>
        <p:spPr bwMode="auto">
          <a:xfrm>
            <a:off x="2060198" y="2385016"/>
            <a:ext cx="4762500" cy="1588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56" name="Rectangle 23"/>
          <p:cNvSpPr>
            <a:spLocks noChangeArrowheads="1"/>
          </p:cNvSpPr>
          <p:nvPr/>
        </p:nvSpPr>
        <p:spPr bwMode="auto">
          <a:xfrm>
            <a:off x="2060198" y="2065929"/>
            <a:ext cx="4073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pPr defTabSz="801688" eaLnBrk="0" hangingPunct="0"/>
            <a:r>
              <a:rPr kumimoji="0" lang="en-US" altLang="ko-KR" b="1"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1402157" y="1392410"/>
            <a:ext cx="545229" cy="460090"/>
            <a:chOff x="395536" y="2052265"/>
            <a:chExt cx="936105" cy="735658"/>
          </a:xfrm>
        </p:grpSpPr>
        <p:sp>
          <p:nvSpPr>
            <p:cNvPr id="82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83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1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1400668" y="1942016"/>
            <a:ext cx="545229" cy="460090"/>
            <a:chOff x="395536" y="2052265"/>
            <a:chExt cx="936105" cy="735658"/>
          </a:xfrm>
        </p:grpSpPr>
        <p:sp>
          <p:nvSpPr>
            <p:cNvPr id="80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81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14" name="Line 3"/>
          <p:cNvSpPr>
            <a:spLocks noChangeShapeType="1"/>
          </p:cNvSpPr>
          <p:nvPr/>
        </p:nvSpPr>
        <p:spPr bwMode="auto">
          <a:xfrm>
            <a:off x="2060198" y="2929025"/>
            <a:ext cx="4762500" cy="1587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2036386" y="2611525"/>
            <a:ext cx="4073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Containment Action</a:t>
            </a:r>
          </a:p>
        </p:txBody>
      </p:sp>
      <p:sp>
        <p:nvSpPr>
          <p:cNvPr id="16" name="Line 22"/>
          <p:cNvSpPr>
            <a:spLocks noChangeShapeType="1"/>
          </p:cNvSpPr>
          <p:nvPr/>
        </p:nvSpPr>
        <p:spPr bwMode="auto">
          <a:xfrm>
            <a:off x="2060198" y="3451493"/>
            <a:ext cx="4762500" cy="1588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Rectangle 23"/>
          <p:cNvSpPr>
            <a:spLocks noChangeArrowheads="1"/>
          </p:cNvSpPr>
          <p:nvPr/>
        </p:nvSpPr>
        <p:spPr bwMode="auto">
          <a:xfrm>
            <a:off x="2060198" y="3132406"/>
            <a:ext cx="4073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Root Cause Analysis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402157" y="2481201"/>
            <a:ext cx="545229" cy="460090"/>
            <a:chOff x="395536" y="2052265"/>
            <a:chExt cx="936105" cy="735658"/>
          </a:xfrm>
        </p:grpSpPr>
        <p:sp>
          <p:nvSpPr>
            <p:cNvPr id="19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0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3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400668" y="3008493"/>
            <a:ext cx="545229" cy="460090"/>
            <a:chOff x="395536" y="2052265"/>
            <a:chExt cx="936105" cy="735658"/>
          </a:xfrm>
        </p:grpSpPr>
        <p:sp>
          <p:nvSpPr>
            <p:cNvPr id="22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3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4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24" name="Line 3"/>
          <p:cNvSpPr>
            <a:spLocks noChangeShapeType="1"/>
          </p:cNvSpPr>
          <p:nvPr/>
        </p:nvSpPr>
        <p:spPr bwMode="auto">
          <a:xfrm>
            <a:off x="2061688" y="3986313"/>
            <a:ext cx="4762500" cy="1587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2037876" y="3668813"/>
            <a:ext cx="4073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Corrective Action </a:t>
            </a:r>
          </a:p>
        </p:txBody>
      </p:sp>
      <p:sp>
        <p:nvSpPr>
          <p:cNvPr id="26" name="Line 22"/>
          <p:cNvSpPr>
            <a:spLocks noChangeShapeType="1"/>
          </p:cNvSpPr>
          <p:nvPr/>
        </p:nvSpPr>
        <p:spPr bwMode="auto">
          <a:xfrm>
            <a:off x="2061688" y="4505673"/>
            <a:ext cx="4762500" cy="1588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Rectangle 23"/>
          <p:cNvSpPr>
            <a:spLocks noChangeArrowheads="1"/>
          </p:cNvSpPr>
          <p:nvPr/>
        </p:nvSpPr>
        <p:spPr bwMode="auto">
          <a:xfrm>
            <a:off x="2061688" y="4186586"/>
            <a:ext cx="4073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Verification of Correction Actions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1403647" y="3538489"/>
            <a:ext cx="545229" cy="460090"/>
            <a:chOff x="395536" y="2052265"/>
            <a:chExt cx="936105" cy="735658"/>
          </a:xfrm>
        </p:grpSpPr>
        <p:sp>
          <p:nvSpPr>
            <p:cNvPr id="29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0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5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1402158" y="4062673"/>
            <a:ext cx="545229" cy="460090"/>
            <a:chOff x="395536" y="2052265"/>
            <a:chExt cx="936105" cy="735658"/>
          </a:xfrm>
        </p:grpSpPr>
        <p:sp>
          <p:nvSpPr>
            <p:cNvPr id="32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3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6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34" name="Line 3"/>
          <p:cNvSpPr>
            <a:spLocks noChangeShapeType="1"/>
          </p:cNvSpPr>
          <p:nvPr/>
        </p:nvSpPr>
        <p:spPr bwMode="auto">
          <a:xfrm>
            <a:off x="2063178" y="5051361"/>
            <a:ext cx="4762500" cy="1587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2039366" y="4733861"/>
            <a:ext cx="4073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Preventive Action</a:t>
            </a:r>
          </a:p>
        </p:txBody>
      </p:sp>
      <p:sp>
        <p:nvSpPr>
          <p:cNvPr id="36" name="Line 22"/>
          <p:cNvSpPr>
            <a:spLocks noChangeShapeType="1"/>
          </p:cNvSpPr>
          <p:nvPr/>
        </p:nvSpPr>
        <p:spPr bwMode="auto">
          <a:xfrm>
            <a:off x="2063178" y="5572150"/>
            <a:ext cx="4762500" cy="1588"/>
          </a:xfrm>
          <a:prstGeom prst="line">
            <a:avLst/>
          </a:prstGeom>
          <a:noFill/>
          <a:ln w="38100" cap="rnd">
            <a:solidFill>
              <a:srgbClr val="6699FF"/>
            </a:solidFill>
            <a:prstDash val="sysDot"/>
            <a:round/>
            <a:headEnd/>
            <a:tailEnd type="oval" w="med" len="med"/>
          </a:ln>
        </p:spPr>
        <p:txBody>
          <a:bodyPr lIns="80165" tIns="40083" rIns="80165" bIns="40083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Rectangle 23"/>
          <p:cNvSpPr>
            <a:spLocks noChangeArrowheads="1"/>
          </p:cNvSpPr>
          <p:nvPr/>
        </p:nvSpPr>
        <p:spPr bwMode="auto">
          <a:xfrm>
            <a:off x="2063178" y="5253063"/>
            <a:ext cx="4073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0165" tIns="40083" rIns="80165" bIns="40083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r>
              <a:rPr lang="en-US" altLang="ko-KR" b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Approval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1405137" y="4603537"/>
            <a:ext cx="545229" cy="460090"/>
            <a:chOff x="395536" y="2052265"/>
            <a:chExt cx="936105" cy="735658"/>
          </a:xfrm>
        </p:grpSpPr>
        <p:sp>
          <p:nvSpPr>
            <p:cNvPr id="39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0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7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1403648" y="5129150"/>
            <a:ext cx="545229" cy="460090"/>
            <a:chOff x="395536" y="2052265"/>
            <a:chExt cx="936105" cy="735658"/>
          </a:xfrm>
        </p:grpSpPr>
        <p:sp>
          <p:nvSpPr>
            <p:cNvPr id="42" name="AutoShape 20"/>
            <p:cNvSpPr>
              <a:spLocks noChangeArrowheads="1"/>
            </p:cNvSpPr>
            <p:nvPr/>
          </p:nvSpPr>
          <p:spPr bwMode="auto">
            <a:xfrm>
              <a:off x="395537" y="2060848"/>
              <a:ext cx="936104" cy="727075"/>
            </a:xfrm>
            <a:prstGeom prst="roundRect">
              <a:avLst>
                <a:gd name="adj" fmla="val 23599"/>
              </a:avLst>
            </a:prstGeom>
            <a:gradFill rotWithShape="1">
              <a:gsLst>
                <a:gs pos="0">
                  <a:srgbClr val="04293E"/>
                </a:gs>
                <a:gs pos="100000">
                  <a:srgbClr val="395281"/>
                </a:gs>
              </a:gsLst>
              <a:lin ang="5400000" scaled="1"/>
            </a:gradFill>
            <a:ln w="15875" algn="ctr">
              <a:solidFill>
                <a:srgbClr val="042C42"/>
              </a:solidFill>
              <a:round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3" name="AutoShape 21"/>
            <p:cNvSpPr>
              <a:spLocks noChangeArrowheads="1"/>
            </p:cNvSpPr>
            <p:nvPr/>
          </p:nvSpPr>
          <p:spPr bwMode="auto">
            <a:xfrm>
              <a:off x="395536" y="2052265"/>
              <a:ext cx="936104" cy="728663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Arial" charset="0"/>
                  <a:ea typeface="굴림" pitchFamily="50" charset="-127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b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8</a:t>
              </a:r>
              <a:endParaRPr lang="ko-KR" altLang="en-US" b="1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54839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265907"/>
              </p:ext>
            </p:extLst>
          </p:nvPr>
        </p:nvGraphicFramePr>
        <p:xfrm>
          <a:off x="152400" y="1011238"/>
          <a:ext cx="4445962" cy="5400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2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55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6562">
                <a:tc gridSpan="4"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Origin information</a:t>
                      </a: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546"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Producing Area</a:t>
                      </a:r>
                      <a:endParaRPr kumimoji="1" lang="ko-KR" altLang="en-US" sz="105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8" marR="80168" marT="40087" marB="40087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P</a:t>
                      </a:r>
                      <a:r>
                        <a:rPr kumimoji="1" lang="en-US" altLang="zh-CN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art</a:t>
                      </a:r>
                      <a:endParaRPr kumimoji="1" lang="ko-KR" altLang="en-US" sz="105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8" marR="80168" marT="40087" marB="40087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C</a:t>
                      </a:r>
                      <a:r>
                        <a:rPr kumimoji="1" lang="en-US" altLang="zh-CN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ode Number</a:t>
                      </a:r>
                      <a:endParaRPr kumimoji="1" lang="en-US" altLang="ko-KR" sz="105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8" marR="80168" marT="40087" marB="40087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Contact Person</a:t>
                      </a:r>
                      <a:endParaRPr kumimoji="1" lang="ko-KR" altLang="en-US" sz="105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8" marR="80168" marT="40087" marB="40087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WHC</a:t>
                      </a:r>
                      <a:endParaRPr kumimoji="1" lang="ko-KR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6" marR="80166" marT="40088" marB="40088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SFH881CA402</a:t>
                      </a:r>
                      <a:endParaRPr kumimoji="1" lang="en-US" altLang="zh-CN" sz="110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6" marR="80166" marT="40088" marB="40088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kumimoji="1" lang="en-US" altLang="ko-KR" sz="110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HY태고딕" charset="-127"/>
                        </a:rPr>
                        <a:t>-</a:t>
                      </a:r>
                      <a:endParaRPr kumimoji="1" lang="ko-KR" altLang="en-US" sz="110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6" marR="80166" marT="40088" marB="40088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WHC QC</a:t>
                      </a:r>
                    </a:p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J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o </a:t>
                      </a:r>
                      <a:r>
                        <a:rPr kumimoji="1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Deok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 </a:t>
                      </a:r>
                      <a:r>
                        <a:rPr kumimoji="1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rae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66" marR="80166" marT="40088" marB="40088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900" b="1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012400"/>
              </p:ext>
            </p:extLst>
          </p:nvPr>
        </p:nvGraphicFramePr>
        <p:xfrm>
          <a:off x="4572000" y="1009650"/>
          <a:ext cx="4495800" cy="5400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6562">
                <a:tc gridSpan="4"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T/F TEAM</a:t>
                      </a: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546"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Team</a:t>
                      </a:r>
                      <a:endParaRPr kumimoji="1" lang="ko-KR" alt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57" marR="80157" marT="40079" marB="40079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Members</a:t>
                      </a:r>
                      <a:endParaRPr kumimoji="1" lang="ko-KR" alt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57" marR="80157" marT="40079" marB="40079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D</a:t>
                      </a:r>
                      <a:r>
                        <a:rPr kumimoji="1" lang="en-US" altLang="zh-CN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etails</a:t>
                      </a:r>
                      <a:endParaRPr kumimoji="1" lang="ko-KR" alt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57" marR="80157" marT="40079" marB="40079" anchor="ctr" horzOverflow="overflow"/>
                </a:tc>
                <a:tc>
                  <a:txBody>
                    <a:bodyPr/>
                    <a:lstStyle>
                      <a:lvl1pPr defTabSz="1041400" eaLnBrk="0" hangingPunct="0"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1pPr>
                      <a:lvl2pPr marL="742950" indent="-28575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2pPr>
                      <a:lvl3pPr marL="1143000" indent="-228600" defTabSz="1041400" eaLnBrk="0" hangingPunct="0">
                        <a:buSzPct val="120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3pPr>
                      <a:lvl4pPr marL="1600200" indent="-228600" defTabSz="1041400" eaLnBrk="0" hangingPunct="0">
                        <a:buSzPct val="89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4pPr>
                      <a:lvl5pPr marL="2057400" indent="-228600" defTabSz="1041400" eaLnBrk="0" hangingPunct="0"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5pPr>
                      <a:lvl6pPr marL="25146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6pPr>
                      <a:lvl7pPr marL="29718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7pPr>
                      <a:lvl8pPr marL="34290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8pPr>
                      <a:lvl9pPr marL="3886200" indent="-228600" defTabSz="10414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SzPct val="75000"/>
                        <a:buFont typeface="Arial" pitchFamily="34" charset="0"/>
                        <a:defRPr kumimoji="1" sz="1500">
                          <a:solidFill>
                            <a:schemeClr val="tx1"/>
                          </a:solidFill>
                          <a:latin typeface="Arial" pitchFamily="34" charset="0"/>
                          <a:ea typeface="新細明體" pitchFamily="18" charset="-120"/>
                          <a:sym typeface="HY태고딕" charset="-127"/>
                        </a:defRPr>
                      </a:lvl9pPr>
                    </a:lstStyle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R</a:t>
                      </a:r>
                      <a:r>
                        <a:rPr kumimoji="1" lang="en-US" altLang="zh-CN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emark</a:t>
                      </a:r>
                      <a:endParaRPr kumimoji="1" lang="ko-KR" alt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</a:txBody>
                  <a:tcPr marL="80157" marR="80157" marT="40079" marB="40079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制造</a:t>
                      </a:r>
                      <a:endParaRPr kumimoji="1" lang="en-US" altLang="zh-CN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Park Jae wan</a:t>
                      </a:r>
                    </a:p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Principle Manager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Group Leader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11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-</a:t>
                      </a:r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制造</a:t>
                      </a:r>
                      <a:endParaRPr kumimoji="1" lang="en-US" altLang="zh-CN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Moon </a:t>
                      </a:r>
                      <a:r>
                        <a:rPr kumimoji="1" lang="en-US" altLang="ko-KR" sz="11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Hyung</a:t>
                      </a: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 </a:t>
                      </a:r>
                      <a:r>
                        <a:rPr kumimoji="1" lang="en-US" altLang="ko-KR" sz="11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seok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Manager</a:t>
                      </a: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驻在员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80165" marR="80165" marT="40079" marB="40079" anchor="ctr" horzOverflow="overflow"/>
                </a:tc>
                <a:tc>
                  <a:txBody>
                    <a:bodyPr/>
                    <a:lstStyle/>
                    <a:p>
                      <a:pPr algn="ctr" latinLnBrk="1"/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制造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11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Phan van due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1041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Part leader</a:t>
                      </a:r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品质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Jo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 </a:t>
                      </a:r>
                      <a:r>
                        <a:rPr kumimoji="1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Deo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 </a:t>
                      </a:r>
                      <a:r>
                        <a:rPr kumimoji="1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Arial" pitchFamily="34" charset="0"/>
                          <a:sym typeface="HY태고딕" charset="-127"/>
                        </a:rPr>
                        <a:t>krae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Arial" pitchFamily="34" charset="0"/>
                        <a:sym typeface="HY태고딕" charset="-127"/>
                      </a:endParaRPr>
                    </a:p>
                    <a:p>
                      <a:pPr algn="ctr" latinLnBrk="1"/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Senior Manager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Group Leader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品质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Nguyen </a:t>
                      </a:r>
                      <a:r>
                        <a:rPr kumimoji="1" lang="en-US" altLang="zh-CN" sz="11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Thi</a:t>
                      </a:r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 </a:t>
                      </a: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Mai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Assistant Manager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  <a:sym typeface="HY태고딕" charset="-127"/>
                        </a:rPr>
                        <a:t>Part leader</a:t>
                      </a:r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  <a:sym typeface="HY태고딕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WTC</a:t>
                      </a:r>
                    </a:p>
                    <a:p>
                      <a:pPr algn="ctr" latinLnBrk="1"/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品质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金彪 科长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zh-CN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CS </a:t>
                      </a:r>
                      <a:r>
                        <a:rPr kumimoji="1" lang="zh-CN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担当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kumimoji="1" lang="ko-KR" altLang="en-US" sz="11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0546"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marR="0" lvl="0" indent="-800100" algn="l" defTabSz="703263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2800" b="1" kern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Team Member</a:t>
            </a:r>
            <a:endParaRPr kumimoji="1" lang="ko-KR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Arial" pitchFamily="34" charset="0"/>
            </a:endParaRPr>
          </a:p>
        </p:txBody>
      </p:sp>
      <p:grpSp>
        <p:nvGrpSpPr>
          <p:cNvPr id="6" name="그룹 12"/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7" name="AutoShape 20"/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9" name="AutoShape 21"/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1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918522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98"/>
          <p:cNvSpPr>
            <a:spLocks noChangeArrowheads="1"/>
          </p:cNvSpPr>
          <p:nvPr/>
        </p:nvSpPr>
        <p:spPr bwMode="auto">
          <a:xfrm>
            <a:off x="119794" y="813666"/>
            <a:ext cx="2548991" cy="3338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tabLst>
                <a:tab pos="384175" algn="l"/>
              </a:tabLst>
            </a:pP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■ Received History</a:t>
            </a:r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131225" name="Group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0768599"/>
              </p:ext>
            </p:extLst>
          </p:nvPr>
        </p:nvGraphicFramePr>
        <p:xfrm>
          <a:off x="238125" y="1314448"/>
          <a:ext cx="8655783" cy="4429642"/>
        </p:xfrm>
        <a:graphic>
          <a:graphicData uri="http://schemas.openxmlformats.org/drawingml/2006/table">
            <a:tbl>
              <a:tblPr/>
              <a:tblGrid>
                <a:gridCol w="25140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41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Item</a:t>
                      </a:r>
                      <a:endParaRPr kumimoji="1" lang="ko-KR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Contents</a:t>
                      </a: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73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Received Date</a:t>
                      </a:r>
                      <a:endParaRPr kumimoji="1" lang="ko-KR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2022.01.07</a:t>
                      </a: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4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Site</a:t>
                      </a:r>
                      <a:endParaRPr kumimoji="1" lang="ko-KR" alt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vivo</a:t>
                      </a:r>
                      <a:endParaRPr kumimoji="1" lang="en-US" altLang="ko-KR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13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P/N</a:t>
                      </a: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B5 SFH881CA402</a:t>
                      </a:r>
                      <a:endParaRPr kumimoji="1" 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1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Defect Phenomenon</a:t>
                      </a: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B5/BC0/GSM850 DRX</a:t>
                      </a:r>
                      <a:r>
                        <a:rPr lang="zh-CN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校准失败</a:t>
                      </a:r>
                      <a:endParaRPr kumimoji="1" lang="en-US" altLang="ko-KR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1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Defect Qty</a:t>
                      </a: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 EA / 40 EA</a:t>
                      </a:r>
                      <a:r>
                        <a:rPr kumimoji="1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（新项目前期）</a:t>
                      </a:r>
                      <a:endParaRPr kumimoji="1" lang="en-US" altLang="ko-KR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97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Factory</a:t>
                      </a:r>
                      <a:endParaRPr kumimoji="1" lang="ko-KR" alt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6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WHC</a:t>
                      </a: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9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Marking / Reel No</a:t>
                      </a:r>
                      <a:endParaRPr kumimoji="1" lang="ko-KR" alt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Rmlo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E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/ CNM073FFD00104</a:t>
                      </a: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9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Received Qty.</a:t>
                      </a:r>
                      <a:endParaRPr kumimoji="1" lang="ko-KR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0000" marR="36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1ea</a:t>
                      </a:r>
                    </a:p>
                  </a:txBody>
                  <a:tcPr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4878400"/>
                  </a:ext>
                </a:extLst>
              </a:tr>
            </a:tbl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7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8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9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574993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341781"/>
              </p:ext>
            </p:extLst>
          </p:nvPr>
        </p:nvGraphicFramePr>
        <p:xfrm>
          <a:off x="233681" y="1442966"/>
          <a:ext cx="5675161" cy="4653034"/>
        </p:xfrm>
        <a:graphic>
          <a:graphicData uri="http://schemas.openxmlformats.org/drawingml/2006/table">
            <a:tbl>
              <a:tblPr firstRow="1" bandRow="1"/>
              <a:tblGrid>
                <a:gridCol w="5675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879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SPL #1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6155">
                <a:tc>
                  <a:txBody>
                    <a:bodyPr/>
                    <a:lstStyle/>
                    <a:p>
                      <a:pPr algn="ctr" fontAlgn="ctr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Rectangle 398">
            <a:extLst>
              <a:ext uri="{FF2B5EF4-FFF2-40B4-BE49-F238E27FC236}">
                <a16:creationId xmlns:a16="http://schemas.microsoft.com/office/drawing/2014/main" id="{46AC6B26-111B-4194-97E1-07EFC6342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080" y="818176"/>
            <a:ext cx="6868285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■ RF Measure</a:t>
            </a:r>
            <a:endParaRPr lang="en-US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endParaRPr lang="en-US" altLang="ko-KR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8" name="Rectangle 398">
            <a:extLst>
              <a:ext uri="{FF2B5EF4-FFF2-40B4-BE49-F238E27FC236}">
                <a16:creationId xmlns:a16="http://schemas.microsoft.com/office/drawing/2014/main" id="{0275BD3C-5312-49DA-9936-FE956844F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81" y="1130571"/>
            <a:ext cx="3508839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1) 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User Waveform _ vivo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18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19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32" y="1755361"/>
            <a:ext cx="5548292" cy="425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30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398">
            <a:extLst>
              <a:ext uri="{FF2B5EF4-FFF2-40B4-BE49-F238E27FC236}">
                <a16:creationId xmlns:a16="http://schemas.microsoft.com/office/drawing/2014/main" id="{46AC6B26-111B-4194-97E1-07EFC6342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080" y="818176"/>
            <a:ext cx="6563485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■ Visual Inspection</a:t>
            </a:r>
          </a:p>
        </p:txBody>
      </p:sp>
      <p:sp>
        <p:nvSpPr>
          <p:cNvPr id="11" name="Rectangle 398">
            <a:extLst>
              <a:ext uri="{FF2B5EF4-FFF2-40B4-BE49-F238E27FC236}">
                <a16:creationId xmlns:a16="http://schemas.microsoft.com/office/drawing/2014/main" id="{0275BD3C-5312-49DA-9936-FE956844F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81" y="1130571"/>
            <a:ext cx="3508839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1) No Problem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16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17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18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aphicFrame>
        <p:nvGraphicFramePr>
          <p:cNvPr id="19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9960888"/>
              </p:ext>
            </p:extLst>
          </p:nvPr>
        </p:nvGraphicFramePr>
        <p:xfrm>
          <a:off x="508572" y="1544972"/>
          <a:ext cx="3650688" cy="47257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3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6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3828">
                <a:tc>
                  <a:txBody>
                    <a:bodyPr/>
                    <a:lstStyle/>
                    <a:p>
                      <a:pPr algn="ctr"/>
                      <a:endParaRPr lang="vi-VN" sz="1100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SPL</a:t>
                      </a:r>
                      <a:r>
                        <a:rPr lang="en-US" sz="11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#1</a:t>
                      </a:r>
                      <a:endParaRPr lang="vi-VN" sz="1100" b="1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0965"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30" baseline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Top</a:t>
                      </a:r>
                      <a:endParaRPr lang="vi-VN" sz="1100" b="1" spc="-30" baseline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vi-VN" sz="1100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0965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Bottom</a:t>
                      </a:r>
                      <a:endParaRPr lang="vi-VN" sz="1100" b="1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vi-VN" sz="1100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534" y="1862713"/>
            <a:ext cx="2579842" cy="21424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534" y="4084786"/>
            <a:ext cx="2579842" cy="213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6283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98">
            <a:extLst>
              <a:ext uri="{FF2B5EF4-FFF2-40B4-BE49-F238E27FC236}">
                <a16:creationId xmlns:a16="http://schemas.microsoft.com/office/drawing/2014/main" id="{46AC6B26-111B-4194-97E1-07EFC6342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080" y="818176"/>
            <a:ext cx="6455908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■ X-RAY:</a:t>
            </a: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endParaRPr lang="en-US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endParaRPr lang="en-US" altLang="ko-KR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8" name="Rectangle 398">
            <a:extLst>
              <a:ext uri="{FF2B5EF4-FFF2-40B4-BE49-F238E27FC236}">
                <a16:creationId xmlns:a16="http://schemas.microsoft.com/office/drawing/2014/main" id="{0275BD3C-5312-49DA-9936-FE956844F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81" y="1130571"/>
            <a:ext cx="3508839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1) 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No Problem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graphicFrame>
        <p:nvGraphicFramePr>
          <p:cNvPr id="9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615219"/>
              </p:ext>
            </p:extLst>
          </p:nvPr>
        </p:nvGraphicFramePr>
        <p:xfrm>
          <a:off x="233681" y="1442966"/>
          <a:ext cx="5209940" cy="40594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9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06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0800">
                <a:tc>
                  <a:txBody>
                    <a:bodyPr/>
                    <a:lstStyle/>
                    <a:p>
                      <a:pPr algn="ctr"/>
                      <a:endParaRPr lang="vi-VN" sz="1100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SPL</a:t>
                      </a:r>
                      <a:r>
                        <a:rPr lang="en-US" sz="12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#1</a:t>
                      </a:r>
                      <a:endParaRPr lang="vi-VN" sz="1200" b="1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8676">
                <a:tc>
                  <a:txBody>
                    <a:bodyPr/>
                    <a:lstStyle/>
                    <a:p>
                      <a:pPr algn="ctr"/>
                      <a:r>
                        <a:rPr lang="en-US" sz="1000" b="1" spc="-3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Top</a:t>
                      </a:r>
                      <a:endParaRPr lang="vi-VN" sz="1000" b="1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vi-VN" sz="1100" dirty="0"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16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17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18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30" y="2150359"/>
            <a:ext cx="3858786" cy="325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83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548629"/>
              </p:ext>
            </p:extLst>
          </p:nvPr>
        </p:nvGraphicFramePr>
        <p:xfrm>
          <a:off x="233681" y="1442966"/>
          <a:ext cx="5929375" cy="4699127"/>
        </p:xfrm>
        <a:graphic>
          <a:graphicData uri="http://schemas.openxmlformats.org/drawingml/2006/table">
            <a:tbl>
              <a:tblPr firstRow="1" bandRow="1"/>
              <a:tblGrid>
                <a:gridCol w="592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962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SPL #1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32165">
                <a:tc>
                  <a:txBody>
                    <a:bodyPr/>
                    <a:lstStyle/>
                    <a:p>
                      <a:pPr algn="ctr" fontAlgn="ctr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Rectangle 398">
            <a:extLst>
              <a:ext uri="{FF2B5EF4-FFF2-40B4-BE49-F238E27FC236}">
                <a16:creationId xmlns:a16="http://schemas.microsoft.com/office/drawing/2014/main" id="{46AC6B26-111B-4194-97E1-07EFC6342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080" y="818176"/>
            <a:ext cx="6868285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■ RF Measure</a:t>
            </a:r>
            <a:endParaRPr lang="en-US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endParaRPr lang="en-US" altLang="ko-KR" sz="16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8" name="Rectangle 398">
            <a:extLst>
              <a:ext uri="{FF2B5EF4-FFF2-40B4-BE49-F238E27FC236}">
                <a16:creationId xmlns:a16="http://schemas.microsoft.com/office/drawing/2014/main" id="{0275BD3C-5312-49DA-9936-FE956844F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81" y="1130571"/>
            <a:ext cx="3508839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1) 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Waveform Fail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18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19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1" y="1773649"/>
            <a:ext cx="5632806" cy="430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0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98"/>
          <p:cNvSpPr>
            <a:spLocks noChangeArrowheads="1"/>
          </p:cNvSpPr>
          <p:nvPr/>
        </p:nvSpPr>
        <p:spPr bwMode="auto">
          <a:xfrm>
            <a:off x="152400" y="819399"/>
            <a:ext cx="6445624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■ C 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Value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 分析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sym typeface="HY태고딕" charset="-127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234065"/>
              </p:ext>
            </p:extLst>
          </p:nvPr>
        </p:nvGraphicFramePr>
        <p:xfrm>
          <a:off x="555622" y="3841175"/>
          <a:ext cx="2660276" cy="969720"/>
        </p:xfrm>
        <a:graphic>
          <a:graphicData uri="http://schemas.openxmlformats.org/drawingml/2006/table">
            <a:tbl>
              <a:tblPr/>
              <a:tblGrid>
                <a:gridCol w="665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0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0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2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1-2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4-5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Result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Min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3.09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Rectangle 398">
            <a:extLst>
              <a:ext uri="{FF2B5EF4-FFF2-40B4-BE49-F238E27FC236}">
                <a16:creationId xmlns:a16="http://schemas.microsoft.com/office/drawing/2014/main" id="{5B79DF6F-802D-456A-BD09-6ECCA5ABE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728" y="3481761"/>
            <a:ext cx="3870322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2) </a:t>
            </a:r>
            <a:r>
              <a:rPr lang="en-US" altLang="zh-CN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C</a:t>
            </a:r>
            <a:r>
              <a:rPr lang="zh-CN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值 测量结果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sym typeface="HY태고딕" charset="-127"/>
            </a:endParaRPr>
          </a:p>
        </p:txBody>
      </p:sp>
      <p:sp>
        <p:nvSpPr>
          <p:cNvPr id="12" name="Rectangle 398">
            <a:extLst>
              <a:ext uri="{FF2B5EF4-FFF2-40B4-BE49-F238E27FC236}">
                <a16:creationId xmlns:a16="http://schemas.microsoft.com/office/drawing/2014/main" id="{D7DF185B-2826-4D84-9065-653DEC09F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728" y="1154366"/>
            <a:ext cx="3870322" cy="28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288925" indent="-288925">
              <a:spcBef>
                <a:spcPct val="20000"/>
              </a:spcBef>
              <a:buClr>
                <a:schemeClr val="tx2"/>
              </a:buClr>
              <a:tabLst>
                <a:tab pos="384175" algn="l"/>
              </a:tabLst>
            </a:pP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1)</a:t>
            </a: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 </a:t>
            </a:r>
            <a:r>
              <a:rPr lang="en-US" altLang="ko-KR" sz="1600" b="1">
                <a:latin typeface="맑은 고딕" panose="020B0503020000020004" pitchFamily="50" charset="-127"/>
                <a:ea typeface="맑은 고딕" panose="020B0503020000020004" pitchFamily="50" charset="-127"/>
                <a:sym typeface="HY태고딕" charset="-127"/>
              </a:rPr>
              <a:t>Bottom Pin Map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203829" y="3594954"/>
            <a:ext cx="1111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</a:rPr>
              <a:t>Unit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：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</a:rPr>
              <a:t>pF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535BF2C1-B67C-4D1B-8A02-941843D2E3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263" y="0"/>
            <a:ext cx="8491737" cy="68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800100" indent="-800100" defTabSz="703263"/>
            <a:r>
              <a:rPr kumimoji="1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Arial" pitchFamily="34" charset="0"/>
              </a:rPr>
              <a:t> </a:t>
            </a:r>
            <a:r>
              <a:rPr kumimoji="0" lang="en-US" altLang="ko-KR" sz="28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  <a:sym typeface="Arial" pitchFamily="34" charset="0"/>
              </a:rPr>
              <a:t>Problem Description</a:t>
            </a:r>
            <a:endParaRPr kumimoji="0" lang="en-US" altLang="ko-KR" sz="28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  <a:cs typeface="Arial" pitchFamily="34" charset="0"/>
              <a:sym typeface="HY태고딕" charset="-127"/>
            </a:endParaRPr>
          </a:p>
        </p:txBody>
      </p:sp>
      <p:grpSp>
        <p:nvGrpSpPr>
          <p:cNvPr id="26" name="그룹 16">
            <a:extLst>
              <a:ext uri="{FF2B5EF4-FFF2-40B4-BE49-F238E27FC236}">
                <a16:creationId xmlns:a16="http://schemas.microsoft.com/office/drawing/2014/main" id="{37928682-4213-40FC-A6B3-F3EC6742DF9A}"/>
              </a:ext>
            </a:extLst>
          </p:cNvPr>
          <p:cNvGrpSpPr/>
          <p:nvPr/>
        </p:nvGrpSpPr>
        <p:grpSpPr>
          <a:xfrm>
            <a:off x="76200" y="114300"/>
            <a:ext cx="576064" cy="457200"/>
            <a:chOff x="76200" y="152400"/>
            <a:chExt cx="576064" cy="457200"/>
          </a:xfrm>
        </p:grpSpPr>
        <p:sp>
          <p:nvSpPr>
            <p:cNvPr id="27" name="AutoShape 20">
              <a:extLst>
                <a:ext uri="{FF2B5EF4-FFF2-40B4-BE49-F238E27FC236}">
                  <a16:creationId xmlns:a16="http://schemas.microsoft.com/office/drawing/2014/main" id="{DFB16B07-D6A3-4AE2-80AB-A5E8284A6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1" y="152400"/>
              <a:ext cx="576063" cy="435490"/>
            </a:xfrm>
            <a:prstGeom prst="roundRect">
              <a:avLst>
                <a:gd name="adj" fmla="val 23599"/>
              </a:avLst>
            </a:prstGeom>
            <a:solidFill>
              <a:schemeClr val="accent1">
                <a:tint val="20000"/>
              </a:schemeClr>
            </a:solidFill>
            <a:ln w="15875" algn="ctr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ko-KR" altLang="en-US" dirty="0"/>
            </a:p>
          </p:txBody>
        </p:sp>
        <p:sp>
          <p:nvSpPr>
            <p:cNvPr id="28" name="AutoShape 21">
              <a:extLst>
                <a:ext uri="{FF2B5EF4-FFF2-40B4-BE49-F238E27FC236}">
                  <a16:creationId xmlns:a16="http://schemas.microsoft.com/office/drawing/2014/main" id="{35566C71-4AC9-4B5A-9B91-98012CED2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" y="173159"/>
              <a:ext cx="576063" cy="436441"/>
            </a:xfrm>
            <a:prstGeom prst="roundRect">
              <a:avLst>
                <a:gd name="adj" fmla="val 15282"/>
              </a:avLst>
            </a:prstGeom>
            <a:gradFill rotWithShape="1">
              <a:gsLst>
                <a:gs pos="0">
                  <a:srgbClr val="F4F4F4">
                    <a:alpha val="0"/>
                  </a:srgbClr>
                </a:gs>
                <a:gs pos="50000">
                  <a:srgbClr val="539DEF">
                    <a:alpha val="80000"/>
                  </a:srgbClr>
                </a:gs>
                <a:gs pos="100000">
                  <a:srgbClr val="F4F4F4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700" b="1" dirty="0">
                  <a:latin typeface="맑은 고딕" pitchFamily="50" charset="-127"/>
                  <a:ea typeface="맑은 고딕" pitchFamily="50" charset="-127"/>
                </a:rPr>
                <a:t>2</a:t>
              </a:r>
              <a:endParaRPr lang="ko-KR" altLang="en-US" sz="17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9" name="그림 2">
            <a:extLst>
              <a:ext uri="{FF2B5EF4-FFF2-40B4-BE49-F238E27FC236}">
                <a16:creationId xmlns:a16="http://schemas.microsoft.com/office/drawing/2014/main" id="{660BB069-81D7-4F75-9A52-F92B1EAD251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5622" y="1494833"/>
            <a:ext cx="2114426" cy="1852792"/>
          </a:xfrm>
          <a:prstGeom prst="rect">
            <a:avLst/>
          </a:prstGeom>
        </p:spPr>
      </p:pic>
      <p:pic>
        <p:nvPicPr>
          <p:cNvPr id="30" name="그림 5">
            <a:extLst>
              <a:ext uri="{FF2B5EF4-FFF2-40B4-BE49-F238E27FC236}">
                <a16:creationId xmlns:a16="http://schemas.microsoft.com/office/drawing/2014/main" id="{57BF127E-E309-40CE-B063-ECB409783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981" y="1577427"/>
            <a:ext cx="320992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632356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_기본 디자인">
      <a:majorFont>
        <a:latin typeface="Arial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lnDef>
  </a:objectDefaults>
  <a:extraClrSchemeLst>
    <a:extraClrScheme>
      <a:clrScheme name="2_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기본 디자인">
  <a:themeElements>
    <a:clrScheme name="3_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3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4_기본 디자인">
  <a:themeElements>
    <a:clrScheme name="4_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굴림" pitchFamily="50" charset="-127"/>
          </a:defRPr>
        </a:defPPr>
      </a:lstStyle>
    </a:lnDef>
  </a:objectDefaults>
  <a:extraClrSchemeLst>
    <a:extraClrScheme>
      <a:clrScheme name="4_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2587</TotalTime>
  <Words>705</Words>
  <Application>Microsoft Office PowerPoint</Application>
  <PresentationFormat>화면 슬라이드 쇼(4:3)</PresentationFormat>
  <Paragraphs>404</Paragraphs>
  <Slides>14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HY견고딕</vt:lpstr>
      <vt:lpstr>굴림</vt:lpstr>
      <vt:lpstr>맑은 고딕</vt:lpstr>
      <vt:lpstr>Arial</vt:lpstr>
      <vt:lpstr>Calibri</vt:lpstr>
      <vt:lpstr>Tahoma</vt:lpstr>
      <vt:lpstr>Times New Roman</vt:lpstr>
      <vt:lpstr>Wingdings</vt:lpstr>
      <vt:lpstr>2_기본 디자인</vt:lpstr>
      <vt:lpstr>3_기본 디자인</vt:lpstr>
      <vt:lpstr>4_기본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윈도우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윈도우</dc:creator>
  <cp:lastModifiedBy>박준상</cp:lastModifiedBy>
  <cp:revision>148</cp:revision>
  <cp:lastPrinted>2018-09-12T03:02:28Z</cp:lastPrinted>
  <dcterms:created xsi:type="dcterms:W3CDTF">2006-02-07T00:01:34Z</dcterms:created>
  <dcterms:modified xsi:type="dcterms:W3CDTF">2022-01-13T08:29:47Z</dcterms:modified>
</cp:coreProperties>
</file>

<file path=docProps/thumbnail.jpeg>
</file>